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5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67240D-F3A1-4624-B223-08AAE55DEABE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F618D7-0F60-4165-ACE0-9863BB680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828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Bonjour à toutes et à tous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Bienvenu aux webinaires Ardèche Drome de la filière foret bois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Tout d’abord je me présente : Aude Cathala, chargée mission foret au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Dpt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l’Ardèche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j’ai donc le plaisir d’animer ce premier webinaire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Gestion forestière : connaitre et agir dans un contexte de changement climatique »  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qui  vise à présenter des outils, techniques (de diagnostic) et financiers, permettant d’intégrer /prendre mieux en compte le changement climatique dans la gestion forestière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-------------------------------------------------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Cet atelier fait partie d’une série de 3 webinaires organisés par les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Dpts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 l’Ardèche et de la Drôme, en partenariat avec les structures d’appui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techni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communes à nos 2 territoires :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crpf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fibois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,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cofors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 premier atelier a été tout particulièrement construit avec la collaboration du CRPF et de l’ONF   (je remercie ainsi DB et JR qui ont consacré du temps à mes côtés)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qques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mots je voudrais rappeler le « pourquoi, la genèse » de ces journées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Depuis de nombreuses années, les Départements de l’Ardèche et de la Drôme mènent des actions concertées en faveur de la filière foret bois locale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Dans ce cadre et depuis 2008, nos deux collectivités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-organisent tous les 3 ou 4 ans, des assises bi-départementales de la filière forêt-bois afin d’aborder une thématique d’actualité et à enjeux conviant l’ensemble des acteurs amont aval (200 participants en moyenne),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Les 5</a:t>
            </a:r>
            <a:r>
              <a:rPr lang="fr-FR" sz="1200" b="1" kern="1200" baseline="300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Assises forêt-bois Ardèche-Drôme  sur le thème « Une forêt et sa filière en transition : quelles orientations pour demain? .était prévues initialement le 4 décembre 2020 dans la Drôme </a:t>
            </a:r>
            <a:r>
              <a:rPr lang="fr-FR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lien avec le CC, ses impacts sur les peuplements/la filière bois 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Objectif: prévoir une stratégie pour la forêt </a:t>
            </a:r>
            <a:r>
              <a:rPr lang="fr-FR" sz="1200" i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drômardéchoise</a:t>
            </a:r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future et sa filière locale de transformation, afin qu’elles restent moteur de la transition écologique (quelle(s) ressource(s) pour demain, à quel coût ? quels produits ? quelles adaptations pour la filière amont et aval ?...)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avec des plénières tables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rdes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la matinée / des ateliers + techniques pour apporter des « outils »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l’am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raison de la situation sanitaire liée à l’épidémie de COVID19, elles ont dû être annulées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 avril dernier la question de leur tenue cet automne s’est reposée:  en raison d’une situation sanitaire encore instable , mais également la tenue d’élections départementales en juin, il est ressorti prématuré de les programmer sur cette fin d’année 2021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Pour continuer à communiquer ,maintenir liens et dynamiques , partager des informations, exposer des outils/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nvelles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réglementations  il fut alors décidé de proposer les ateliers initialement prévus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l’am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des Assises, au format « webinaires », d'une durée de 2 h, répartis sur 3 semaines courant octobre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 des thématiques d'actualité en lien avec le changement climatique, le stockage Carbone et la prescription du bois-local.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chaque atelier  visera à apportera de la vulgarisation technique par l'intervention d'experts, des témoignages et des retours d'expérience ... tout en laissant la place aux échanges.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 webinaires sont enregistrés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Tous les inscrits après chaque atelier seront destinataires des exposés au format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pdf</a:t>
            </a:r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44CFC-E647-485D-AAC5-B3762C30A9E4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3829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Voici l’ordre du jour : il comportera 3 parties et 7 présentations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Il est dense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 choix a été fait de ne pas dédoubler cet atelier sur « l’amont » pour exposer sur une seule séquence un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large panel d’outils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tech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et financier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afin que chacun puisse en avoir connaissance…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si souhaité </a:t>
            </a:r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approfondier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puisse ensuite aller « creuser » certains : pour ce faire, en fin des diaporamas, rubriques « pour aller + loin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» (liens vers articles, ouvrages, vidéo, tutos)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1ere partie « mise en contexte » : après avoir illustré les effets du changement climatique sur les peuplements forestiers en Ardèche et Drôme </a:t>
            </a:r>
            <a:r>
              <a:rPr lang="fr-FR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(rappelé la réalité du changement climatique et ses conséquences sur les peuplements forestiers en Ardèche et Drôme (impacts constatés, risques induits)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seront présentés :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10min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1/ deux outils technique de diagnostic et d’aide à la décision dans le contexte du changement climatique :</a:t>
            </a:r>
          </a:p>
          <a:p>
            <a:pPr lvl="0"/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ClimEssences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(RMT réseau mixte technologique    AFORCE Adaptation des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FOrêts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au Changement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climatiquE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 </a:t>
            </a:r>
          </a:p>
          <a:p>
            <a:pPr lvl="0"/>
            <a:r>
              <a:rPr lang="fr-FR" sz="1200" b="1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BioClimSol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(CNPF/IDF  Institut pour le développement forestier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20min chacun soit 40 min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2/ des dispositifs d’aides financières en faveur de l’adaptation /renouvellement de forêts vulnérables ou d’opérations sylvicoles « vertueuses » (stockage C, biodiversité…) :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Label Bas Carbone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Fond de dotation de l’ONF «Agir pour la forêt »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Dispositif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Sylv’Acctes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lvl="0"/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Aides aux opérations sylvicoles d’amélioration des peuplements proposées en Drome et Ardèche en complémentarité de la Région 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(15+5)+5+15+5=45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précise que cet atelier n’abordera pas les « stratégies/orientations sylvicoles »  visant à intégrer le changement clim dans la gestion des peuplements , visant à renforcer la résilience faire évoluer les sylvicultures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Quelles pratiques sylvicoles pour l'adaptation des forêts au changement climatique ? comment faire évoluer les pratiques ?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Pas l’objet de cet atelier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Nous prévoyons aussi un temps d’échanges de 5-10 min après chacune des 3 parties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Par souci d’organisation, ns vs invitons </a:t>
            </a:r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à saisir vos question dans le tchat (la bulle conversations)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avec ma collègues ns tacherons de les relever/sélectionner/regrouper et relayer aux intervenants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et si le temps le permet, ns aimerions aussi prendre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qques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questions en direct (main levée ou inscrire dans le « tchat » je voudrais poser une question svp)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 elles s’avèrent trop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nbreuses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  au vu du temps imparti : nous les reprendrons a posteriori  questions écrites pour les adresser selon sujets aux intervenants et apporter des réponses (nous réaliserons un doc Q/R transmis avec les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ppt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b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Sans plus attendre je vous propose de débuter ce premier atelier 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je laisse la parole à DB et JR pour nous présenter en 10 minutes des « éléments de mise en contexte », sur la réalité du CC en 07 et 26 et les premiers effets constatés sur les peuplements forestiers  </a:t>
            </a: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Ns pourrons prendre ensuite </a:t>
            </a:r>
            <a:r>
              <a:rPr lang="fr-FR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qques</a:t>
            </a:r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premières Questions</a:t>
            </a:r>
          </a:p>
          <a:p>
            <a:r>
              <a:rPr lang="fr-FR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je vous souhaite un très bon webinaire</a:t>
            </a:r>
            <a:endParaRPr lang="fr-FR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44CFC-E647-485D-AAC5-B3762C30A9E4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8829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775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754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8330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032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540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6352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36469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3605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279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7542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171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53FB6-2AA6-4935-941C-DACB4CE426C3}" type="datetimeFigureOut">
              <a:rPr lang="fr-FR" smtClean="0"/>
              <a:t>18/11/2021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0A5EE8-220D-4D2C-B02B-03F0979F067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71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68008" cy="68580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2292626" y="2632542"/>
            <a:ext cx="852114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663300"/>
                </a:solidFill>
              </a:rPr>
              <a:t>ATELIER 1 – jeudi 7 octobre 2021</a:t>
            </a:r>
          </a:p>
          <a:p>
            <a:pPr algn="ctr"/>
            <a:endParaRPr lang="fr-FR" sz="2800" b="1" dirty="0">
              <a:solidFill>
                <a:srgbClr val="663300"/>
              </a:solidFill>
            </a:endParaRPr>
          </a:p>
          <a:p>
            <a:pPr algn="ctr"/>
            <a:r>
              <a:rPr lang="fr-FR" sz="3200" b="1" dirty="0" smtClean="0">
                <a:solidFill>
                  <a:srgbClr val="B87C40"/>
                </a:solidFill>
              </a:rPr>
              <a:t>Gestion </a:t>
            </a:r>
            <a:r>
              <a:rPr lang="fr-FR" sz="3200" b="1" dirty="0">
                <a:solidFill>
                  <a:srgbClr val="B87C40"/>
                </a:solidFill>
              </a:rPr>
              <a:t>forestière : connaître et agir dans un</a:t>
            </a:r>
          </a:p>
          <a:p>
            <a:pPr algn="ctr"/>
            <a:r>
              <a:rPr lang="fr-FR" sz="3200" b="1" dirty="0">
                <a:solidFill>
                  <a:srgbClr val="B87C40"/>
                </a:solidFill>
              </a:rPr>
              <a:t>contexte de changement climatique</a:t>
            </a:r>
            <a:endParaRPr lang="fr-FR" sz="3200" dirty="0">
              <a:solidFill>
                <a:srgbClr val="B87C40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5503902"/>
            <a:ext cx="3869636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663300"/>
                </a:solidFill>
              </a:rPr>
              <a:t>préparé avec l’appui technique de : </a:t>
            </a:r>
            <a:endParaRPr lang="fr-FR" b="1" dirty="0">
              <a:solidFill>
                <a:srgbClr val="663300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331305" y="5873234"/>
            <a:ext cx="994028" cy="940776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487" y="6081713"/>
            <a:ext cx="1599303" cy="59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62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2843072"/>
          </a:xfrm>
        </p:spPr>
      </p:pic>
      <p:sp>
        <p:nvSpPr>
          <p:cNvPr id="7" name="ZoneTexte 6"/>
          <p:cNvSpPr txBox="1"/>
          <p:nvPr/>
        </p:nvSpPr>
        <p:spPr>
          <a:xfrm>
            <a:off x="2497914" y="124607"/>
            <a:ext cx="85211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ORDRE DU JOUR :</a:t>
            </a:r>
            <a:endParaRPr lang="fr-FR" sz="2800" b="1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043451" y="1338470"/>
            <a:ext cx="942684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b="1" dirty="0" smtClean="0">
                <a:solidFill>
                  <a:srgbClr val="663300"/>
                </a:solidFill>
              </a:rPr>
              <a:t>     </a:t>
            </a:r>
            <a:r>
              <a:rPr lang="fr-FR" sz="2000" b="1" dirty="0" smtClean="0">
                <a:solidFill>
                  <a:srgbClr val="B87C40"/>
                </a:solidFill>
              </a:rPr>
              <a:t>1)  ELEMENTS DE CONTEXTE : CHANGEMENT CLIMATIQUE  ET CONSEQUENCES</a:t>
            </a:r>
            <a:br>
              <a:rPr lang="fr-FR" sz="2000" b="1" dirty="0" smtClean="0">
                <a:solidFill>
                  <a:srgbClr val="B87C40"/>
                </a:solidFill>
              </a:rPr>
            </a:br>
            <a:r>
              <a:rPr lang="fr-FR" sz="2000" b="1" dirty="0" smtClean="0">
                <a:solidFill>
                  <a:srgbClr val="B87C40"/>
                </a:solidFill>
              </a:rPr>
              <a:t>          SUR LES PEUPLEMENTS FORESTIERS EN ARDÈCHE ET DRÔME</a:t>
            </a:r>
          </a:p>
          <a:p>
            <a:r>
              <a:rPr lang="pt-BR" dirty="0" smtClean="0"/>
              <a:t>    </a:t>
            </a:r>
          </a:p>
          <a:p>
            <a:r>
              <a:rPr lang="fr-FR" b="1" dirty="0" smtClean="0"/>
              <a:t>Dominique BALAY </a:t>
            </a:r>
            <a:r>
              <a:rPr lang="fr-FR" dirty="0" smtClean="0"/>
              <a:t> </a:t>
            </a:r>
            <a:r>
              <a:rPr lang="fr-FR" sz="1600" dirty="0" smtClean="0"/>
              <a:t>(CNPF-ingénieure 07-26) et </a:t>
            </a:r>
            <a:r>
              <a:rPr lang="pt-BR" sz="1600" dirty="0"/>
              <a:t> </a:t>
            </a:r>
            <a:r>
              <a:rPr lang="pt-BR" b="1" dirty="0"/>
              <a:t>Julien ROMATIF </a:t>
            </a:r>
            <a:r>
              <a:rPr lang="pt-BR" sz="1600" dirty="0"/>
              <a:t>(ONF - </a:t>
            </a:r>
            <a:r>
              <a:rPr lang="fr-FR" sz="1600" dirty="0"/>
              <a:t>responsable service forêt 07-26</a:t>
            </a:r>
            <a:r>
              <a:rPr lang="fr-FR" sz="1600" dirty="0" smtClean="0"/>
              <a:t>)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10319" y="2933849"/>
            <a:ext cx="12081681" cy="39241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B87C40"/>
                </a:solidFill>
              </a:rPr>
              <a:t>2)  OUTILS TECHNIQUES DE DIAGNOSTIC ET D’AIDE À LA DÉCISION </a:t>
            </a:r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fr-FR" b="1" dirty="0" err="1" smtClean="0">
                <a:solidFill>
                  <a:schemeClr val="accent6">
                    <a:lumMod val="75000"/>
                  </a:schemeClr>
                </a:solidFill>
              </a:rPr>
              <a:t>ClimEssences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 (RMT AFORCE) </a:t>
            </a:r>
            <a:r>
              <a:rPr lang="fr-FR" b="1" dirty="0" smtClean="0"/>
              <a:t>: </a:t>
            </a:r>
            <a:r>
              <a:rPr lang="fr-FR" b="1" dirty="0"/>
              <a:t>Médéric AUBRY </a:t>
            </a:r>
            <a:r>
              <a:rPr lang="fr-FR" dirty="0" smtClean="0"/>
              <a:t>(ONF - responsable </a:t>
            </a:r>
            <a:r>
              <a:rPr lang="fr-FR" dirty="0"/>
              <a:t>territorial animation </a:t>
            </a:r>
            <a:r>
              <a:rPr lang="fr-FR" dirty="0" smtClean="0"/>
              <a:t>sylvicole AURA)</a:t>
            </a:r>
            <a:endParaRPr lang="fr-FR" dirty="0"/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</a:t>
            </a:r>
            <a:r>
              <a:rPr lang="fr-FR" b="1" dirty="0" err="1" smtClean="0">
                <a:solidFill>
                  <a:schemeClr val="accent6">
                    <a:lumMod val="75000"/>
                  </a:schemeClr>
                </a:solidFill>
              </a:rPr>
              <a:t>BioClimSol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 (CNPF/IDF)</a:t>
            </a:r>
            <a:r>
              <a:rPr lang="pt-B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pt-BR" b="1" dirty="0" smtClean="0"/>
              <a:t>: </a:t>
            </a:r>
            <a:r>
              <a:rPr lang="fr-FR" b="1" dirty="0"/>
              <a:t>Dominique BALAY  </a:t>
            </a:r>
            <a:r>
              <a:rPr lang="fr-FR" dirty="0"/>
              <a:t>(CNPF - ingénieure </a:t>
            </a:r>
            <a:r>
              <a:rPr lang="fr-FR" dirty="0" smtClean="0"/>
              <a:t>07-26) et </a:t>
            </a:r>
            <a:r>
              <a:rPr lang="fr-FR" b="1" dirty="0"/>
              <a:t>Henry D’YVOIRE </a:t>
            </a:r>
            <a:r>
              <a:rPr lang="fr-FR" dirty="0" smtClean="0"/>
              <a:t>(propriétaire forestier </a:t>
            </a:r>
            <a:r>
              <a:rPr lang="fr-FR" dirty="0"/>
              <a:t>26</a:t>
            </a:r>
            <a:r>
              <a:rPr lang="fr-FR" dirty="0" smtClean="0"/>
              <a:t>) </a:t>
            </a:r>
            <a:endParaRPr lang="pt-BR" b="1" dirty="0" smtClean="0">
              <a:solidFill>
                <a:srgbClr val="B87C40"/>
              </a:solidFill>
            </a:endParaRPr>
          </a:p>
          <a:p>
            <a:pPr marL="285750" indent="-285750">
              <a:lnSpc>
                <a:spcPct val="150000"/>
              </a:lnSpc>
              <a:buFontTx/>
              <a:buChar char="-"/>
            </a:pPr>
            <a:endParaRPr lang="pt-BR" b="1" dirty="0" smtClean="0">
              <a:solidFill>
                <a:srgbClr val="663300"/>
              </a:solidFill>
            </a:endParaRPr>
          </a:p>
          <a:p>
            <a:pPr>
              <a:lnSpc>
                <a:spcPct val="150000"/>
              </a:lnSpc>
            </a:pPr>
            <a:r>
              <a:rPr lang="fr-FR" sz="2000" b="1" dirty="0" smtClean="0">
                <a:solidFill>
                  <a:srgbClr val="B87C40"/>
                </a:solidFill>
              </a:rPr>
              <a:t>3) DISPOSITIFS D’AIDES FINANCIÈRES POUR AGIR FACE AU CHANGEMENT CLIMATIQUE :</a:t>
            </a:r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Label Bas Carbone </a:t>
            </a:r>
            <a:r>
              <a:rPr lang="fr-FR" b="1" dirty="0" smtClean="0"/>
              <a:t>: </a:t>
            </a:r>
            <a:r>
              <a:rPr lang="fr-FR" b="1" dirty="0"/>
              <a:t>Olivier GLEIZES </a:t>
            </a:r>
            <a:r>
              <a:rPr lang="fr-FR" dirty="0" smtClean="0"/>
              <a:t>(CNPF-ingénieur Forêt </a:t>
            </a:r>
            <a:r>
              <a:rPr lang="fr-FR" dirty="0"/>
              <a:t>&amp; </a:t>
            </a:r>
            <a:r>
              <a:rPr lang="fr-FR" dirty="0" smtClean="0"/>
              <a:t>Carbone) et </a:t>
            </a:r>
            <a:r>
              <a:rPr lang="fr-FR" b="1" dirty="0"/>
              <a:t>Jean Michel </a:t>
            </a:r>
            <a:r>
              <a:rPr lang="fr-FR" b="1" dirty="0" smtClean="0"/>
              <a:t>PREAULT </a:t>
            </a:r>
            <a:r>
              <a:rPr lang="fr-FR" dirty="0" smtClean="0"/>
              <a:t>(propriétaire </a:t>
            </a:r>
            <a:r>
              <a:rPr lang="fr-FR" dirty="0"/>
              <a:t>forestier 07)</a:t>
            </a:r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Fonds de dotation de l’ONF « Agir pour la forêt » </a:t>
            </a:r>
            <a:r>
              <a:rPr lang="fr-FR" b="1" dirty="0" smtClean="0"/>
              <a:t>: </a:t>
            </a:r>
            <a:r>
              <a:rPr lang="fr-FR" b="1" dirty="0"/>
              <a:t>Alain </a:t>
            </a:r>
            <a:r>
              <a:rPr lang="fr-FR" b="1" dirty="0" smtClean="0"/>
              <a:t>FONTON </a:t>
            </a:r>
            <a:r>
              <a:rPr lang="fr-FR" dirty="0"/>
              <a:t>(ONF – </a:t>
            </a:r>
            <a:r>
              <a:rPr lang="fr-FR" dirty="0" smtClean="0"/>
              <a:t>Directeur d’agence </a:t>
            </a:r>
            <a:r>
              <a:rPr lang="fr-FR" dirty="0"/>
              <a:t>07-26)</a:t>
            </a:r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Dispositif </a:t>
            </a:r>
            <a:r>
              <a:rPr lang="fr-FR" b="1" dirty="0" err="1" smtClean="0">
                <a:solidFill>
                  <a:schemeClr val="accent6">
                    <a:lumMod val="75000"/>
                  </a:schemeClr>
                </a:solidFill>
              </a:rPr>
              <a:t>Sylv’ACCTES</a:t>
            </a: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fr-FR" b="1" dirty="0" smtClean="0"/>
              <a:t>: </a:t>
            </a:r>
            <a:r>
              <a:rPr lang="fr-FR" b="1" dirty="0" err="1"/>
              <a:t>Loic</a:t>
            </a:r>
            <a:r>
              <a:rPr lang="fr-FR" b="1" dirty="0"/>
              <a:t> CASSET </a:t>
            </a:r>
            <a:r>
              <a:rPr lang="fr-FR" dirty="0" smtClean="0"/>
              <a:t>(Association </a:t>
            </a:r>
            <a:r>
              <a:rPr lang="fr-FR" dirty="0" err="1" smtClean="0"/>
              <a:t>Sylv’ACCTES</a:t>
            </a:r>
            <a:r>
              <a:rPr lang="fr-FR" dirty="0" smtClean="0"/>
              <a:t> - coordinateur </a:t>
            </a:r>
            <a:r>
              <a:rPr lang="fr-FR" dirty="0"/>
              <a:t>général)</a:t>
            </a:r>
            <a:endParaRPr lang="fr-FR" b="1" dirty="0" smtClean="0">
              <a:solidFill>
                <a:srgbClr val="B87C40"/>
              </a:solidFill>
            </a:endParaRPr>
          </a:p>
          <a:p>
            <a:pPr lvl="1">
              <a:lnSpc>
                <a:spcPct val="150000"/>
              </a:lnSpc>
            </a:pPr>
            <a:r>
              <a:rPr lang="fr-FR" b="1" dirty="0" smtClean="0">
                <a:solidFill>
                  <a:schemeClr val="accent6">
                    <a:lumMod val="75000"/>
                  </a:schemeClr>
                </a:solidFill>
              </a:rPr>
              <a:t>- Aides aux opérations sylvicoles en Ardèche &amp; Drôme</a:t>
            </a:r>
            <a:r>
              <a:rPr lang="fr-FR" b="1" dirty="0" smtClean="0">
                <a:solidFill>
                  <a:srgbClr val="B87C40"/>
                </a:solidFill>
              </a:rPr>
              <a:t> </a:t>
            </a:r>
            <a:r>
              <a:rPr lang="fr-FR" b="1" dirty="0" smtClean="0"/>
              <a:t>: </a:t>
            </a:r>
            <a:r>
              <a:rPr lang="fr-FR" b="1" dirty="0"/>
              <a:t>Aude CATHALA </a:t>
            </a:r>
            <a:r>
              <a:rPr lang="fr-FR" dirty="0"/>
              <a:t>(Département 07 – chargée mission forêt)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27339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1295</Words>
  <Application>Microsoft Office PowerPoint</Application>
  <PresentationFormat>Grand écran</PresentationFormat>
  <Paragraphs>84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Aude CATHALA</dc:creator>
  <cp:lastModifiedBy>Aude CATHALA</cp:lastModifiedBy>
  <cp:revision>2</cp:revision>
  <dcterms:created xsi:type="dcterms:W3CDTF">2021-11-18T19:08:06Z</dcterms:created>
  <dcterms:modified xsi:type="dcterms:W3CDTF">2021-11-18T20:14:23Z</dcterms:modified>
</cp:coreProperties>
</file>